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346" r:id="rId2"/>
  </p:sldIdLst>
  <p:sldSz cx="9144000" cy="6858000" type="screen4x3"/>
  <p:notesSz cx="6797675" cy="9874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716C"/>
    <a:srgbClr val="66FF99"/>
    <a:srgbClr val="99CCFF"/>
    <a:srgbClr val="002056"/>
    <a:srgbClr val="CCFFFF"/>
    <a:srgbClr val="0066FF"/>
    <a:srgbClr val="66FFFF"/>
    <a:srgbClr val="93FFFF"/>
    <a:srgbClr val="CCEBC3"/>
    <a:srgbClr val="47C2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88" autoAdjust="0"/>
    <p:restoredTop sz="95869" autoAdjust="0"/>
  </p:normalViewPr>
  <p:slideViewPr>
    <p:cSldViewPr>
      <p:cViewPr>
        <p:scale>
          <a:sx n="90" d="100"/>
          <a:sy n="90" d="100"/>
        </p:scale>
        <p:origin x="-153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11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400" cy="494187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0" y="1"/>
            <a:ext cx="2946400" cy="494187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498FE6B4-6925-4915-BBDE-1708309E4149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378488"/>
            <a:ext cx="2946400" cy="4941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0" y="9378488"/>
            <a:ext cx="2946400" cy="4941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ED39A251-3615-4220-AE95-3AF106460D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3671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2945659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6" y="4"/>
            <a:ext cx="2945659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71"/>
            <a:ext cx="543814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8828"/>
            <a:ext cx="2945659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6" y="9378828"/>
            <a:ext cx="2945659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477A84-59A9-4557-81C8-EB6D229B3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1599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69F-9CA1-4CFE-891B-E0AE26F438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88A6-C31C-40DA-AE20-BF6E45881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3531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69F-9CA1-4CFE-891B-E0AE26F438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88A6-C31C-40DA-AE20-BF6E45881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007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69F-9CA1-4CFE-891B-E0AE26F438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88A6-C31C-40DA-AE20-BF6E45881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699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69F-9CA1-4CFE-891B-E0AE26F438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88A6-C31C-40DA-AE20-BF6E45881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308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69F-9CA1-4CFE-891B-E0AE26F438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88A6-C31C-40DA-AE20-BF6E45881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062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69F-9CA1-4CFE-891B-E0AE26F438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88A6-C31C-40DA-AE20-BF6E45881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469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4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69F-9CA1-4CFE-891B-E0AE26F438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88A6-C31C-40DA-AE20-BF6E45881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154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69F-9CA1-4CFE-891B-E0AE26F438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88A6-C31C-40DA-AE20-BF6E45881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012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69F-9CA1-4CFE-891B-E0AE26F438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88A6-C31C-40DA-AE20-BF6E45881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884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69F-9CA1-4CFE-891B-E0AE26F438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88A6-C31C-40DA-AE20-BF6E45881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416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69F-9CA1-4CFE-891B-E0AE26F438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B88A6-C31C-40DA-AE20-BF6E45881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8031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100D69F-9CA1-4CFE-891B-E0AE26F438AB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17.07.2015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99B88A6-C31C-40DA-AE20-BF6E4588172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547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Скругленный прямоугольник 26"/>
          <p:cNvSpPr/>
          <p:nvPr/>
        </p:nvSpPr>
        <p:spPr>
          <a:xfrm>
            <a:off x="107504" y="3212976"/>
            <a:ext cx="8878250" cy="864096"/>
          </a:xfrm>
          <a:prstGeom prst="roundRect">
            <a:avLst/>
          </a:prstGeom>
          <a:solidFill>
            <a:srgbClr val="CCEBC3"/>
          </a:solidFill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002056"/>
                </a:solidFill>
              </a:rPr>
              <a:t>Corporate business income tax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002056"/>
                </a:solidFill>
              </a:rPr>
              <a:t>rate reduction from </a:t>
            </a:r>
            <a:r>
              <a:rPr lang="ru-RU" sz="1200" dirty="0" smtClean="0">
                <a:solidFill>
                  <a:srgbClr val="002056"/>
                </a:solidFill>
              </a:rPr>
              <a:t>20%</a:t>
            </a:r>
            <a:endParaRPr lang="ru-RU" sz="1200" dirty="0">
              <a:solidFill>
                <a:srgbClr val="002056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4149080"/>
            <a:ext cx="8908794" cy="864096"/>
          </a:xfrm>
          <a:prstGeom prst="roundRect">
            <a:avLst/>
          </a:prstGeom>
          <a:solidFill>
            <a:srgbClr val="CCEBC3"/>
          </a:solidFill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002056"/>
                </a:solidFill>
              </a:rPr>
              <a:t>Corporate estate tax rate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2056"/>
                </a:solidFill>
              </a:rPr>
              <a:t>r</a:t>
            </a:r>
            <a:r>
              <a:rPr lang="en-US" sz="1200" dirty="0" smtClean="0">
                <a:solidFill>
                  <a:srgbClr val="002056"/>
                </a:solidFill>
              </a:rPr>
              <a:t>eduction from </a:t>
            </a:r>
            <a:r>
              <a:rPr lang="ru-RU" sz="1200" dirty="0" smtClean="0">
                <a:solidFill>
                  <a:srgbClr val="002056"/>
                </a:solidFill>
              </a:rPr>
              <a:t>2,2%</a:t>
            </a:r>
            <a:endParaRPr lang="ru-RU" sz="1200" dirty="0">
              <a:solidFill>
                <a:srgbClr val="002056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07505" y="5085184"/>
            <a:ext cx="8928992" cy="504056"/>
          </a:xfrm>
          <a:prstGeom prst="roundRect">
            <a:avLst/>
          </a:prstGeom>
          <a:solidFill>
            <a:srgbClr val="CCEBC3"/>
          </a:solidFill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002056"/>
                </a:solidFill>
                <a:cs typeface="Times New Roman" pitchFamily="18" charset="0"/>
              </a:rPr>
              <a:t>Reduction of rate for using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002056"/>
                </a:solidFill>
                <a:cs typeface="Times New Roman" pitchFamily="18" charset="0"/>
              </a:rPr>
              <a:t>the land plots owned by the Ryazan region </a:t>
            </a:r>
            <a:endParaRPr lang="ru-RU" sz="1200" dirty="0">
              <a:solidFill>
                <a:srgbClr val="002056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64883" y="1340768"/>
            <a:ext cx="8858312" cy="288032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00B0F0"/>
                </a:solidFill>
              </a:rPr>
              <a:t>Investments volume </a:t>
            </a:r>
            <a:r>
              <a:rPr lang="ru-RU" sz="1200" b="1" dirty="0" smtClean="0">
                <a:solidFill>
                  <a:srgbClr val="00B0F0"/>
                </a:solidFill>
              </a:rPr>
              <a:t>                                </a:t>
            </a:r>
            <a:r>
              <a:rPr lang="en-US" sz="1200" b="1" dirty="0" smtClean="0">
                <a:solidFill>
                  <a:srgbClr val="00B0F0"/>
                </a:solidFill>
              </a:rPr>
              <a:t>No less than 1 </a:t>
            </a:r>
            <a:r>
              <a:rPr lang="en-US" sz="1200" b="1" dirty="0" err="1" smtClean="0">
                <a:solidFill>
                  <a:srgbClr val="00B0F0"/>
                </a:solidFill>
              </a:rPr>
              <a:t>bln</a:t>
            </a:r>
            <a:r>
              <a:rPr lang="en-US" sz="1200" b="1" dirty="0" smtClean="0">
                <a:solidFill>
                  <a:srgbClr val="00B0F0"/>
                </a:solidFill>
              </a:rPr>
              <a:t>. Rub. </a:t>
            </a:r>
            <a:r>
              <a:rPr lang="ru-RU" sz="1200" b="1" dirty="0" smtClean="0">
                <a:solidFill>
                  <a:srgbClr val="00B0F0"/>
                </a:solidFill>
              </a:rPr>
              <a:t>                   </a:t>
            </a:r>
            <a:r>
              <a:rPr lang="en-US" sz="1200" b="1" dirty="0" smtClean="0">
                <a:solidFill>
                  <a:srgbClr val="00B0F0"/>
                </a:solidFill>
              </a:rPr>
              <a:t>No less than 150 </a:t>
            </a:r>
            <a:r>
              <a:rPr lang="en-US" sz="1200" b="1" dirty="0" err="1" smtClean="0">
                <a:solidFill>
                  <a:srgbClr val="00B0F0"/>
                </a:solidFill>
              </a:rPr>
              <a:t>mln</a:t>
            </a:r>
            <a:r>
              <a:rPr lang="en-US" sz="1200" b="1" dirty="0" smtClean="0">
                <a:solidFill>
                  <a:srgbClr val="00B0F0"/>
                </a:solidFill>
              </a:rPr>
              <a:t>. Rub. </a:t>
            </a:r>
            <a:r>
              <a:rPr lang="ru-RU" sz="1200" b="1" dirty="0" smtClean="0">
                <a:solidFill>
                  <a:srgbClr val="00B0F0"/>
                </a:solidFill>
              </a:rPr>
              <a:t>                  </a:t>
            </a:r>
            <a:r>
              <a:rPr lang="en-US" sz="1200" b="1" dirty="0" smtClean="0">
                <a:solidFill>
                  <a:srgbClr val="00B0F0"/>
                </a:solidFill>
              </a:rPr>
              <a:t>No less than 25 </a:t>
            </a:r>
            <a:r>
              <a:rPr lang="en-US" sz="1200" b="1" dirty="0" err="1" smtClean="0">
                <a:solidFill>
                  <a:srgbClr val="00B0F0"/>
                </a:solidFill>
              </a:rPr>
              <a:t>mln</a:t>
            </a:r>
            <a:r>
              <a:rPr lang="en-US" sz="1200" b="1" dirty="0" smtClean="0">
                <a:solidFill>
                  <a:srgbClr val="00B0F0"/>
                </a:solidFill>
              </a:rPr>
              <a:t>. rub.</a:t>
            </a:r>
            <a:endParaRPr lang="ru-RU" sz="1200" b="1" dirty="0">
              <a:solidFill>
                <a:srgbClr val="00B0F0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07504" y="1988840"/>
            <a:ext cx="8893653" cy="1152128"/>
          </a:xfrm>
          <a:prstGeom prst="roundRect">
            <a:avLst/>
          </a:prstGeom>
          <a:solidFill>
            <a:srgbClr val="CCEBC3"/>
          </a:solidFill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002056"/>
                </a:solidFill>
              </a:rPr>
              <a:t>Special conditions </a:t>
            </a:r>
            <a:endParaRPr lang="ru-RU" sz="1200" dirty="0">
              <a:solidFill>
                <a:srgbClr val="002056"/>
              </a:solidFill>
            </a:endParaRPr>
          </a:p>
        </p:txBody>
      </p:sp>
      <p:sp>
        <p:nvSpPr>
          <p:cNvPr id="22" name="Стрелка вниз 21"/>
          <p:cNvSpPr/>
          <p:nvPr/>
        </p:nvSpPr>
        <p:spPr bwMode="auto">
          <a:xfrm>
            <a:off x="3275856" y="1044693"/>
            <a:ext cx="500066" cy="368083"/>
          </a:xfrm>
          <a:prstGeom prst="downArrow">
            <a:avLst/>
          </a:prstGeom>
          <a:solidFill>
            <a:srgbClr val="66FF99"/>
          </a:solidFill>
          <a:ln>
            <a:headEnd type="none" w="med" len="med"/>
            <a:tailEnd type="none" w="med" len="med"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prstClr val="white"/>
              </a:solidFill>
            </a:endParaRPr>
          </a:p>
        </p:txBody>
      </p:sp>
      <p:sp>
        <p:nvSpPr>
          <p:cNvPr id="42" name="Стрелка вниз 41"/>
          <p:cNvSpPr/>
          <p:nvPr/>
        </p:nvSpPr>
        <p:spPr bwMode="auto">
          <a:xfrm>
            <a:off x="5512094" y="1052736"/>
            <a:ext cx="500066" cy="368083"/>
          </a:xfrm>
          <a:prstGeom prst="downArrow">
            <a:avLst/>
          </a:prstGeom>
          <a:solidFill>
            <a:srgbClr val="66FF99"/>
          </a:solidFill>
          <a:ln>
            <a:headEnd type="none" w="med" len="med"/>
            <a:tailEnd type="none" w="med" len="med"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prstClr val="white"/>
              </a:solidFill>
            </a:endParaRPr>
          </a:p>
        </p:txBody>
      </p:sp>
      <p:sp>
        <p:nvSpPr>
          <p:cNvPr id="43" name="Стрелка вниз 42"/>
          <p:cNvSpPr/>
          <p:nvPr/>
        </p:nvSpPr>
        <p:spPr bwMode="auto">
          <a:xfrm>
            <a:off x="7672334" y="1052736"/>
            <a:ext cx="500066" cy="368083"/>
          </a:xfrm>
          <a:prstGeom prst="downArrow">
            <a:avLst/>
          </a:prstGeom>
          <a:solidFill>
            <a:srgbClr val="66FF99"/>
          </a:solidFill>
          <a:ln>
            <a:headEnd type="none" w="med" len="med"/>
            <a:tailEnd type="none" w="med" len="med"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prstClr val="white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710622" y="4725144"/>
            <a:ext cx="2156990" cy="216024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002056"/>
                </a:solidFill>
              </a:rPr>
              <a:t>to </a:t>
            </a:r>
            <a:r>
              <a:rPr lang="ru-RU" sz="1000" b="1" dirty="0" smtClean="0">
                <a:solidFill>
                  <a:srgbClr val="002056"/>
                </a:solidFill>
              </a:rPr>
              <a:t>0,6% 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6948265" y="4725144"/>
            <a:ext cx="1944216" cy="216024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002056"/>
                </a:solidFill>
              </a:rPr>
              <a:t>to </a:t>
            </a:r>
            <a:r>
              <a:rPr lang="ru-RU" sz="1000" b="1" dirty="0" smtClean="0">
                <a:solidFill>
                  <a:srgbClr val="002056"/>
                </a:solidFill>
              </a:rPr>
              <a:t>1,1% 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948264" y="3767707"/>
            <a:ext cx="1939464" cy="237357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002056"/>
                </a:solidFill>
              </a:rPr>
              <a:t>to </a:t>
            </a:r>
            <a:r>
              <a:rPr lang="ru-RU" sz="1000" b="1" dirty="0" smtClean="0">
                <a:solidFill>
                  <a:srgbClr val="002056"/>
                </a:solidFill>
              </a:rPr>
              <a:t>18%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6948264" y="5116806"/>
            <a:ext cx="1944216" cy="256410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002056"/>
                </a:solidFill>
              </a:rPr>
              <a:t>i</a:t>
            </a:r>
            <a:r>
              <a:rPr lang="en-US" sz="1000" b="1" dirty="0" smtClean="0">
                <a:solidFill>
                  <a:srgbClr val="002056"/>
                </a:solidFill>
              </a:rPr>
              <a:t>n </a:t>
            </a:r>
            <a:r>
              <a:rPr lang="ru-RU" sz="1000" b="1" dirty="0" smtClean="0">
                <a:solidFill>
                  <a:srgbClr val="002056"/>
                </a:solidFill>
              </a:rPr>
              <a:t>20%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2339752" y="2020739"/>
            <a:ext cx="2304256" cy="1080121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b="1" dirty="0" smtClean="0">
                <a:solidFill>
                  <a:srgbClr val="002056"/>
                </a:solidFill>
              </a:rPr>
              <a:t>Full or partial financing from the Investment Fund of the Russian Federation, state-owned corporations</a:t>
            </a:r>
            <a:r>
              <a:rPr lang="ru-RU" sz="950" b="1" dirty="0" smtClean="0">
                <a:solidFill>
                  <a:srgbClr val="002056"/>
                </a:solidFill>
              </a:rPr>
              <a:t>, </a:t>
            </a:r>
            <a:r>
              <a:rPr lang="en-US" sz="950" b="1" dirty="0" smtClean="0">
                <a:solidFill>
                  <a:srgbClr val="002056"/>
                </a:solidFill>
              </a:rPr>
              <a:t>state-owned companies</a:t>
            </a:r>
            <a:r>
              <a:rPr lang="ru-RU" sz="950" b="1" dirty="0" smtClean="0">
                <a:solidFill>
                  <a:srgbClr val="002056"/>
                </a:solidFill>
              </a:rPr>
              <a:t>, </a:t>
            </a:r>
            <a:r>
              <a:rPr lang="en-US" sz="950" b="1" dirty="0" smtClean="0">
                <a:solidFill>
                  <a:srgbClr val="002056"/>
                </a:solidFill>
              </a:rPr>
              <a:t>as well as business entities in the authorized capital of which the share of the Russian Federation is more than 50 %</a:t>
            </a:r>
            <a:endParaRPr lang="ru-RU" sz="950" b="1" dirty="0">
              <a:solidFill>
                <a:srgbClr val="002056"/>
              </a:solidFill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4722483" y="2060848"/>
            <a:ext cx="2143140" cy="1008112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b="1" dirty="0" smtClean="0">
                <a:solidFill>
                  <a:srgbClr val="002056"/>
                </a:solidFill>
              </a:rPr>
              <a:t>Is being realized in foreground (priority) directions of investment development </a:t>
            </a:r>
            <a:endParaRPr lang="ru-RU" sz="950" b="1" dirty="0" smtClean="0">
              <a:solidFill>
                <a:srgbClr val="002056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50" b="1" dirty="0" smtClean="0">
              <a:solidFill>
                <a:srgbClr val="002056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50" b="1" dirty="0" smtClean="0">
              <a:solidFill>
                <a:srgbClr val="002056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50" b="1" dirty="0">
              <a:solidFill>
                <a:srgbClr val="002056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6948264" y="2060848"/>
            <a:ext cx="1928826" cy="1008112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0" b="1" dirty="0" smtClean="0">
                <a:solidFill>
                  <a:srgbClr val="002056"/>
                </a:solidFill>
              </a:rPr>
              <a:t>Is not realized in foreground (priority) directions of investment development </a:t>
            </a:r>
            <a:endParaRPr lang="ru-RU" sz="950" b="1" dirty="0">
              <a:solidFill>
                <a:srgbClr val="002056"/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2411760" y="332656"/>
            <a:ext cx="2232248" cy="788278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rgbClr val="002056"/>
                </a:solidFill>
              </a:rPr>
              <a:t>Particularly significant project</a:t>
            </a:r>
            <a:endParaRPr lang="ru-RU" sz="1500" b="1" dirty="0">
              <a:solidFill>
                <a:srgbClr val="002056"/>
              </a:solidFill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4716016" y="332656"/>
            <a:ext cx="2160240" cy="788278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rgbClr val="002056"/>
                </a:solidFill>
              </a:rPr>
              <a:t>Priority investment project</a:t>
            </a:r>
            <a:endParaRPr lang="ru-RU" sz="1500" b="1" dirty="0">
              <a:solidFill>
                <a:srgbClr val="002056"/>
              </a:solidFill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6948264" y="332656"/>
            <a:ext cx="1944216" cy="788278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rgbClr val="002056"/>
                </a:solidFill>
              </a:rPr>
              <a:t>Main investment project </a:t>
            </a:r>
            <a:endParaRPr lang="ru-RU" sz="1500" b="1" dirty="0">
              <a:solidFill>
                <a:srgbClr val="002056"/>
              </a:solidFill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2339752" y="4437112"/>
            <a:ext cx="2304256" cy="360040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rgbClr val="002056"/>
                </a:solidFill>
              </a:rPr>
              <a:t> </a:t>
            </a:r>
            <a:r>
              <a:rPr lang="en-US" sz="1000" b="1" dirty="0" smtClean="0">
                <a:solidFill>
                  <a:srgbClr val="002056"/>
                </a:solidFill>
              </a:rPr>
              <a:t>to </a:t>
            </a:r>
            <a:r>
              <a:rPr lang="ru-RU" sz="1000" b="1" dirty="0" smtClean="0">
                <a:solidFill>
                  <a:srgbClr val="002056"/>
                </a:solidFill>
              </a:rPr>
              <a:t>0%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2339752" y="3573016"/>
            <a:ext cx="2286586" cy="360040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002056"/>
                </a:solidFill>
              </a:rPr>
              <a:t>to</a:t>
            </a:r>
            <a:r>
              <a:rPr lang="ru-RU" sz="1000" b="1" dirty="0" smtClean="0">
                <a:solidFill>
                  <a:srgbClr val="002056"/>
                </a:solidFill>
              </a:rPr>
              <a:t> </a:t>
            </a:r>
            <a:r>
              <a:rPr lang="ru-RU" sz="1000" b="1" dirty="0" smtClean="0">
                <a:solidFill>
                  <a:srgbClr val="002056"/>
                </a:solidFill>
              </a:rPr>
              <a:t>15,5%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2369228" y="5135926"/>
            <a:ext cx="2232248" cy="237290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002056"/>
                </a:solidFill>
              </a:rPr>
              <a:t>in</a:t>
            </a:r>
            <a:r>
              <a:rPr lang="ru-RU" sz="1000" b="1" dirty="0" smtClean="0">
                <a:solidFill>
                  <a:srgbClr val="002056"/>
                </a:solidFill>
              </a:rPr>
              <a:t> </a:t>
            </a:r>
            <a:r>
              <a:rPr lang="ru-RU" sz="1000" b="1" dirty="0" smtClean="0">
                <a:solidFill>
                  <a:srgbClr val="002056"/>
                </a:solidFill>
              </a:rPr>
              <a:t>100%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4724226" y="5119086"/>
            <a:ext cx="2143140" cy="254130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002056"/>
                </a:solidFill>
              </a:rPr>
              <a:t>in</a:t>
            </a:r>
            <a:r>
              <a:rPr lang="ru-RU" sz="1000" b="1" dirty="0" smtClean="0">
                <a:solidFill>
                  <a:srgbClr val="002056"/>
                </a:solidFill>
              </a:rPr>
              <a:t> </a:t>
            </a:r>
            <a:r>
              <a:rPr lang="ru-RU" sz="1000" b="1" dirty="0" smtClean="0">
                <a:solidFill>
                  <a:srgbClr val="002056"/>
                </a:solidFill>
              </a:rPr>
              <a:t>50%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0" y="-611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cap="all" spc="100" dirty="0" smtClean="0">
                <a:solidFill>
                  <a:srgbClr val="002056"/>
                </a:solidFill>
                <a:latin typeface="Verdana" pitchFamily="34" charset="0"/>
                <a:cs typeface="Arial" panose="020B0604020202020204" pitchFamily="34" charset="0"/>
              </a:rPr>
              <a:t>Forms and size of state support</a:t>
            </a:r>
            <a:endParaRPr lang="ru-RU" sz="1600" b="1" cap="all" spc="100" dirty="0">
              <a:solidFill>
                <a:srgbClr val="002056"/>
              </a:solidFill>
              <a:latin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6016" y="3258741"/>
            <a:ext cx="4171712" cy="458291"/>
          </a:xfrm>
          <a:prstGeom prst="roundRect">
            <a:avLst/>
          </a:prstGeom>
          <a:solidFill>
            <a:srgbClr val="0F716C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b="1" dirty="0" smtClean="0">
                <a:solidFill>
                  <a:schemeClr val="bg1"/>
                </a:solidFill>
              </a:rPr>
              <a:t>Anti-crisis measure in</a:t>
            </a:r>
            <a:r>
              <a:rPr lang="ru-RU" sz="1350" b="1" dirty="0" smtClean="0">
                <a:solidFill>
                  <a:schemeClr val="bg1"/>
                </a:solidFill>
              </a:rPr>
              <a:t> 2015, 2016, 2017 </a:t>
            </a:r>
            <a:r>
              <a:rPr lang="en-US" sz="1350" b="1" dirty="0" smtClean="0">
                <a:solidFill>
                  <a:schemeClr val="bg1"/>
                </a:solidFill>
              </a:rPr>
              <a:t>years </a:t>
            </a:r>
            <a:endParaRPr lang="ru-RU" sz="1350" b="1" dirty="0" smtClean="0">
              <a:solidFill>
                <a:schemeClr val="bg1"/>
              </a:solidFill>
            </a:endParaRPr>
          </a:p>
          <a:p>
            <a:r>
              <a:rPr lang="en-US" sz="1350" b="1" dirty="0" smtClean="0">
                <a:solidFill>
                  <a:schemeClr val="bg1"/>
                </a:solidFill>
              </a:rPr>
              <a:t>Reduction to 1</a:t>
            </a:r>
            <a:r>
              <a:rPr lang="ru-RU" sz="1350" b="1" dirty="0" smtClean="0">
                <a:solidFill>
                  <a:schemeClr val="bg1"/>
                </a:solidFill>
              </a:rPr>
              <a:t>5,5%</a:t>
            </a:r>
            <a:endParaRPr lang="ru-RU" sz="1350" b="1" dirty="0">
              <a:solidFill>
                <a:schemeClr val="bg1"/>
              </a:solidFill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4722015" y="3770746"/>
            <a:ext cx="2143139" cy="234318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002056"/>
                </a:solidFill>
              </a:rPr>
              <a:t>to </a:t>
            </a:r>
            <a:r>
              <a:rPr lang="ru-RU" sz="1000" b="1" dirty="0" smtClean="0">
                <a:solidFill>
                  <a:srgbClr val="002056"/>
                </a:solidFill>
              </a:rPr>
              <a:t>16%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53914" y="2605013"/>
            <a:ext cx="2072942" cy="408045"/>
          </a:xfrm>
          <a:prstGeom prst="roundRect">
            <a:avLst/>
          </a:prstGeom>
          <a:solidFill>
            <a:srgbClr val="0F716C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/>
              <a:t>Are expanded by import substituting manufactures </a:t>
            </a:r>
            <a:endParaRPr lang="ru-RU" sz="1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39752" y="1575635"/>
            <a:ext cx="6547975" cy="288032"/>
          </a:xfrm>
          <a:prstGeom prst="roundRect">
            <a:avLst/>
          </a:prstGeom>
          <a:solidFill>
            <a:srgbClr val="0F716C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 smtClean="0"/>
              <a:t>The minimal trigger is reduced twice</a:t>
            </a:r>
            <a:endParaRPr lang="ru-RU" sz="1350" b="1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716016" y="4194845"/>
            <a:ext cx="4171711" cy="458291"/>
          </a:xfrm>
          <a:prstGeom prst="roundRect">
            <a:avLst/>
          </a:prstGeom>
          <a:solidFill>
            <a:srgbClr val="0F716C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b="1" dirty="0" smtClean="0">
                <a:solidFill>
                  <a:schemeClr val="bg1"/>
                </a:solidFill>
              </a:rPr>
              <a:t>Anti-crisis measure in</a:t>
            </a:r>
            <a:r>
              <a:rPr lang="ru-RU" sz="1350" b="1" dirty="0" smtClean="0">
                <a:solidFill>
                  <a:schemeClr val="bg1"/>
                </a:solidFill>
              </a:rPr>
              <a:t> 2015, 2016, 2017 </a:t>
            </a:r>
            <a:r>
              <a:rPr lang="en-US" sz="1350" b="1" dirty="0" smtClean="0">
                <a:solidFill>
                  <a:schemeClr val="bg1"/>
                </a:solidFill>
              </a:rPr>
              <a:t>years</a:t>
            </a:r>
            <a:endParaRPr lang="ru-RU" sz="1350" b="1" dirty="0" smtClean="0">
              <a:solidFill>
                <a:schemeClr val="bg1"/>
              </a:solidFill>
            </a:endParaRPr>
          </a:p>
          <a:p>
            <a:r>
              <a:rPr lang="en-US" sz="1350" b="1" dirty="0" smtClean="0">
                <a:solidFill>
                  <a:schemeClr val="bg1"/>
                </a:solidFill>
              </a:rPr>
              <a:t>Reduction to </a:t>
            </a:r>
            <a:r>
              <a:rPr lang="ru-RU" sz="1350" b="1" dirty="0" smtClean="0">
                <a:solidFill>
                  <a:schemeClr val="bg1"/>
                </a:solidFill>
              </a:rPr>
              <a:t>0%</a:t>
            </a:r>
            <a:endParaRPr lang="ru-RU" sz="1350" b="1" dirty="0">
              <a:solidFill>
                <a:schemeClr val="bg1"/>
              </a:solidFill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07504" y="5661248"/>
            <a:ext cx="8928992" cy="360040"/>
          </a:xfrm>
          <a:prstGeom prst="roundRect">
            <a:avLst/>
          </a:prstGeom>
          <a:solidFill>
            <a:srgbClr val="CCEBC3"/>
          </a:solidFill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002056"/>
                </a:solidFill>
                <a:cs typeface="Times New Roman" pitchFamily="18" charset="0"/>
              </a:rPr>
              <a:t>Granting  subsidies </a:t>
            </a:r>
            <a:endParaRPr lang="ru-RU" sz="1200" dirty="0">
              <a:solidFill>
                <a:srgbClr val="002056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07504" y="6525344"/>
            <a:ext cx="8928992" cy="288032"/>
          </a:xfrm>
          <a:prstGeom prst="roundRect">
            <a:avLst/>
          </a:prstGeom>
          <a:solidFill>
            <a:srgbClr val="CCEBC3"/>
          </a:solidFill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002056"/>
                </a:solidFill>
                <a:cs typeface="Times New Roman" pitchFamily="18" charset="0"/>
              </a:rPr>
              <a:t>Rendering state support </a:t>
            </a:r>
            <a:endParaRPr lang="ru-RU" sz="1200" dirty="0">
              <a:solidFill>
                <a:srgbClr val="002056"/>
              </a:solidFill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2416529" y="6576086"/>
            <a:ext cx="6475951" cy="197508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002056"/>
                </a:solidFill>
              </a:rPr>
              <a:t>In term of investment project’s pay off, but no longer than for 15 </a:t>
            </a:r>
            <a:r>
              <a:rPr lang="en-US" sz="1000" b="1" dirty="0" smtClean="0">
                <a:solidFill>
                  <a:srgbClr val="002056"/>
                </a:solidFill>
              </a:rPr>
              <a:t>years 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2429430" y="5733256"/>
            <a:ext cx="2214578" cy="216024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rgbClr val="002056"/>
                </a:solidFill>
              </a:rPr>
              <a:t> </a:t>
            </a:r>
            <a:r>
              <a:rPr lang="en-US" sz="1000" b="1" dirty="0" smtClean="0">
                <a:solidFill>
                  <a:srgbClr val="002056"/>
                </a:solidFill>
              </a:rPr>
              <a:t>YES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716016" y="5714962"/>
            <a:ext cx="2143139" cy="234318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002056"/>
                </a:solidFill>
              </a:rPr>
              <a:t>YES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6948264" y="5711923"/>
            <a:ext cx="1939464" cy="237357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002056"/>
                </a:solidFill>
              </a:rPr>
              <a:t>YES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7504" y="6093296"/>
            <a:ext cx="8928992" cy="360040"/>
          </a:xfrm>
          <a:prstGeom prst="roundRect">
            <a:avLst/>
          </a:prstGeom>
          <a:solidFill>
            <a:srgbClr val="CCEBC3"/>
          </a:solidFill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002056"/>
                </a:solidFill>
                <a:cs typeface="Times New Roman" pitchFamily="18" charset="0"/>
              </a:rPr>
              <a:t>Transport tax exemption </a:t>
            </a:r>
            <a:endParaRPr lang="ru-RU" sz="1200" dirty="0">
              <a:solidFill>
                <a:srgbClr val="002056"/>
              </a:solidFill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2434182" y="6186637"/>
            <a:ext cx="2214578" cy="216024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rgbClr val="002056"/>
                </a:solidFill>
              </a:rPr>
              <a:t> </a:t>
            </a:r>
            <a:r>
              <a:rPr lang="en-US" sz="1000" b="1" dirty="0" smtClean="0">
                <a:solidFill>
                  <a:srgbClr val="002056"/>
                </a:solidFill>
              </a:rPr>
              <a:t>YES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4720768" y="6168343"/>
            <a:ext cx="2143139" cy="234318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002056"/>
                </a:solidFill>
              </a:rPr>
              <a:t>YES</a:t>
            </a:r>
            <a:endParaRPr lang="ru-RU" sz="1000" b="1" dirty="0">
              <a:solidFill>
                <a:srgbClr val="002056"/>
              </a:solidFill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6953016" y="6165304"/>
            <a:ext cx="1939464" cy="237357"/>
          </a:xfrm>
          <a:prstGeom prst="round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002056"/>
                </a:solidFill>
              </a:rPr>
              <a:t>NO</a:t>
            </a:r>
            <a:endParaRPr lang="ru-RU" sz="1000" b="1" dirty="0">
              <a:solidFill>
                <a:srgbClr val="0020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542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155</Template>
  <TotalTime>1485</TotalTime>
  <Words>236</Words>
  <Application>Microsoft Office PowerPoint</Application>
  <PresentationFormat>Экран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soy</dc:creator>
  <cp:lastModifiedBy>kom</cp:lastModifiedBy>
  <cp:revision>449</cp:revision>
  <cp:lastPrinted>2015-07-10T05:52:46Z</cp:lastPrinted>
  <dcterms:created xsi:type="dcterms:W3CDTF">2015-05-29T12:38:52Z</dcterms:created>
  <dcterms:modified xsi:type="dcterms:W3CDTF">2015-07-17T11:08:53Z</dcterms:modified>
</cp:coreProperties>
</file>